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F13120-1B4E-4333-8B65-D68B2C13715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D77CF2E-8389-49CB-B7D6-BF194D2ED888}">
      <dgm:prSet phldrT="[Texte]"/>
      <dgm:spPr/>
      <dgm:t>
        <a:bodyPr/>
        <a:lstStyle/>
        <a:p>
          <a:r>
            <a:rPr lang="fr-FR" dirty="0" smtClean="0"/>
            <a:t>Une envie, </a:t>
          </a:r>
        </a:p>
        <a:p>
          <a:r>
            <a:rPr lang="fr-FR" dirty="0" smtClean="0"/>
            <a:t>une idée, </a:t>
          </a:r>
        </a:p>
        <a:p>
          <a:r>
            <a:rPr lang="fr-FR" dirty="0" smtClean="0"/>
            <a:t>un projet</a:t>
          </a:r>
          <a:endParaRPr lang="fr-FR" dirty="0"/>
        </a:p>
      </dgm:t>
    </dgm:pt>
    <dgm:pt modelId="{A117DC7B-8F14-4CDD-BA7E-AAB32BBBB6AA}" type="parTrans" cxnId="{9A4E6D20-4C80-493B-B670-6E497D8486FC}">
      <dgm:prSet/>
      <dgm:spPr/>
      <dgm:t>
        <a:bodyPr/>
        <a:lstStyle/>
        <a:p>
          <a:endParaRPr lang="fr-FR"/>
        </a:p>
      </dgm:t>
    </dgm:pt>
    <dgm:pt modelId="{F88C13EC-ABDA-478C-92F0-C6F2342456D1}" type="sibTrans" cxnId="{9A4E6D20-4C80-493B-B670-6E497D8486FC}">
      <dgm:prSet/>
      <dgm:spPr/>
      <dgm:t>
        <a:bodyPr/>
        <a:lstStyle/>
        <a:p>
          <a:endParaRPr lang="fr-FR"/>
        </a:p>
      </dgm:t>
    </dgm:pt>
    <dgm:pt modelId="{F4C38FA1-7BA3-48F0-A9A1-8409D9FBF026}">
      <dgm:prSet phldrT="[Texte]"/>
      <dgm:spPr/>
      <dgm:t>
        <a:bodyPr/>
        <a:lstStyle/>
        <a:p>
          <a:r>
            <a:rPr lang="fr-FR" dirty="0" smtClean="0"/>
            <a:t>Accompagner</a:t>
          </a:r>
          <a:endParaRPr lang="fr-FR" dirty="0"/>
        </a:p>
      </dgm:t>
    </dgm:pt>
    <dgm:pt modelId="{D3F60411-FFB7-48C5-BEA4-325D85C8DEC0}" type="parTrans" cxnId="{571BB631-7F62-42F7-9C83-A649585988FB}">
      <dgm:prSet/>
      <dgm:spPr/>
      <dgm:t>
        <a:bodyPr/>
        <a:lstStyle/>
        <a:p>
          <a:endParaRPr lang="fr-FR"/>
        </a:p>
      </dgm:t>
    </dgm:pt>
    <dgm:pt modelId="{EE7000C1-A6C3-44DF-9620-18BA69034687}" type="sibTrans" cxnId="{571BB631-7F62-42F7-9C83-A649585988FB}">
      <dgm:prSet/>
      <dgm:spPr/>
      <dgm:t>
        <a:bodyPr/>
        <a:lstStyle/>
        <a:p>
          <a:endParaRPr lang="fr-FR"/>
        </a:p>
      </dgm:t>
    </dgm:pt>
    <dgm:pt modelId="{9CB06FFF-AA48-47C8-BB27-5E3733CE51A4}">
      <dgm:prSet phldrT="[Texte]"/>
      <dgm:spPr/>
      <dgm:t>
        <a:bodyPr/>
        <a:lstStyle/>
        <a:p>
          <a:r>
            <a:rPr lang="fr-FR" dirty="0" smtClean="0"/>
            <a:t>Responsabiliser et rendre autonome</a:t>
          </a:r>
          <a:endParaRPr lang="fr-FR" dirty="0"/>
        </a:p>
      </dgm:t>
    </dgm:pt>
    <dgm:pt modelId="{1474461D-174B-4BC3-B6CD-DD49F3225CF2}" type="parTrans" cxnId="{6D4E9682-4878-4373-A1FB-B922148F37A2}">
      <dgm:prSet/>
      <dgm:spPr/>
      <dgm:t>
        <a:bodyPr/>
        <a:lstStyle/>
        <a:p>
          <a:endParaRPr lang="fr-FR"/>
        </a:p>
      </dgm:t>
    </dgm:pt>
    <dgm:pt modelId="{A2EE99BC-986D-461D-A9EF-46A34D37055B}" type="sibTrans" cxnId="{6D4E9682-4878-4373-A1FB-B922148F37A2}">
      <dgm:prSet/>
      <dgm:spPr/>
      <dgm:t>
        <a:bodyPr/>
        <a:lstStyle/>
        <a:p>
          <a:endParaRPr lang="fr-FR"/>
        </a:p>
      </dgm:t>
    </dgm:pt>
    <dgm:pt modelId="{D68737D7-D7C5-4B73-913A-7312F6FED450}" type="pres">
      <dgm:prSet presAssocID="{B7F13120-1B4E-4333-8B65-D68B2C137154}" presName="Name0" presStyleCnt="0">
        <dgm:presLayoutVars>
          <dgm:dir/>
          <dgm:animLvl val="lvl"/>
          <dgm:resizeHandles val="exact"/>
        </dgm:presLayoutVars>
      </dgm:prSet>
      <dgm:spPr/>
    </dgm:pt>
    <dgm:pt modelId="{F50AA4A2-FD53-4303-ACB9-4CB448BD8E2A}" type="pres">
      <dgm:prSet presAssocID="{7D77CF2E-8389-49CB-B7D6-BF194D2ED88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C89EB0-1B2E-4148-8132-77116BEEA6BD}" type="pres">
      <dgm:prSet presAssocID="{F88C13EC-ABDA-478C-92F0-C6F2342456D1}" presName="parTxOnlySpace" presStyleCnt="0"/>
      <dgm:spPr/>
    </dgm:pt>
    <dgm:pt modelId="{3439E903-9C33-4F55-B86A-673147FE76E3}" type="pres">
      <dgm:prSet presAssocID="{F4C38FA1-7BA3-48F0-A9A1-8409D9FBF02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01BB0D-5522-4DEC-AEE5-59C94F58EFC5}" type="pres">
      <dgm:prSet presAssocID="{EE7000C1-A6C3-44DF-9620-18BA69034687}" presName="parTxOnlySpace" presStyleCnt="0"/>
      <dgm:spPr/>
    </dgm:pt>
    <dgm:pt modelId="{C20393BD-0EA8-4E23-B451-26B9D31DD973}" type="pres">
      <dgm:prSet presAssocID="{9CB06FFF-AA48-47C8-BB27-5E3733CE51A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21BFCFA-A7AF-4B9E-AECE-D106A59F87E3}" type="presOf" srcId="{7D77CF2E-8389-49CB-B7D6-BF194D2ED888}" destId="{F50AA4A2-FD53-4303-ACB9-4CB448BD8E2A}" srcOrd="0" destOrd="0" presId="urn:microsoft.com/office/officeart/2005/8/layout/chevron1"/>
    <dgm:cxn modelId="{6806C82B-168B-4495-B3C4-EF314FA92C47}" type="presOf" srcId="{9CB06FFF-AA48-47C8-BB27-5E3733CE51A4}" destId="{C20393BD-0EA8-4E23-B451-26B9D31DD973}" srcOrd="0" destOrd="0" presId="urn:microsoft.com/office/officeart/2005/8/layout/chevron1"/>
    <dgm:cxn modelId="{53343B18-F57F-4261-A409-11563BF8B4FE}" type="presOf" srcId="{F4C38FA1-7BA3-48F0-A9A1-8409D9FBF026}" destId="{3439E903-9C33-4F55-B86A-673147FE76E3}" srcOrd="0" destOrd="0" presId="urn:microsoft.com/office/officeart/2005/8/layout/chevron1"/>
    <dgm:cxn modelId="{571BB631-7F62-42F7-9C83-A649585988FB}" srcId="{B7F13120-1B4E-4333-8B65-D68B2C137154}" destId="{F4C38FA1-7BA3-48F0-A9A1-8409D9FBF026}" srcOrd="1" destOrd="0" parTransId="{D3F60411-FFB7-48C5-BEA4-325D85C8DEC0}" sibTransId="{EE7000C1-A6C3-44DF-9620-18BA69034687}"/>
    <dgm:cxn modelId="{6D4E9682-4878-4373-A1FB-B922148F37A2}" srcId="{B7F13120-1B4E-4333-8B65-D68B2C137154}" destId="{9CB06FFF-AA48-47C8-BB27-5E3733CE51A4}" srcOrd="2" destOrd="0" parTransId="{1474461D-174B-4BC3-B6CD-DD49F3225CF2}" sibTransId="{A2EE99BC-986D-461D-A9EF-46A34D37055B}"/>
    <dgm:cxn modelId="{9A4E6D20-4C80-493B-B670-6E497D8486FC}" srcId="{B7F13120-1B4E-4333-8B65-D68B2C137154}" destId="{7D77CF2E-8389-49CB-B7D6-BF194D2ED888}" srcOrd="0" destOrd="0" parTransId="{A117DC7B-8F14-4CDD-BA7E-AAB32BBBB6AA}" sibTransId="{F88C13EC-ABDA-478C-92F0-C6F2342456D1}"/>
    <dgm:cxn modelId="{4BB828DF-8473-4A08-84AE-3C55B3D87BF8}" type="presOf" srcId="{B7F13120-1B4E-4333-8B65-D68B2C137154}" destId="{D68737D7-D7C5-4B73-913A-7312F6FED450}" srcOrd="0" destOrd="0" presId="urn:microsoft.com/office/officeart/2005/8/layout/chevron1"/>
    <dgm:cxn modelId="{8A870ACB-C9BB-4FC9-960A-AA86F62AA68F}" type="presParOf" srcId="{D68737D7-D7C5-4B73-913A-7312F6FED450}" destId="{F50AA4A2-FD53-4303-ACB9-4CB448BD8E2A}" srcOrd="0" destOrd="0" presId="urn:microsoft.com/office/officeart/2005/8/layout/chevron1"/>
    <dgm:cxn modelId="{1EB514C1-4719-41AD-BEBF-A6A909D5D154}" type="presParOf" srcId="{D68737D7-D7C5-4B73-913A-7312F6FED450}" destId="{3BC89EB0-1B2E-4148-8132-77116BEEA6BD}" srcOrd="1" destOrd="0" presId="urn:microsoft.com/office/officeart/2005/8/layout/chevron1"/>
    <dgm:cxn modelId="{C26DCFD1-E6C6-4526-BCB3-3C9B73F0F769}" type="presParOf" srcId="{D68737D7-D7C5-4B73-913A-7312F6FED450}" destId="{3439E903-9C33-4F55-B86A-673147FE76E3}" srcOrd="2" destOrd="0" presId="urn:microsoft.com/office/officeart/2005/8/layout/chevron1"/>
    <dgm:cxn modelId="{EEAF6781-05C1-4D6C-9C25-EDE367857CA0}" type="presParOf" srcId="{D68737D7-D7C5-4B73-913A-7312F6FED450}" destId="{BD01BB0D-5522-4DEC-AEE5-59C94F58EFC5}" srcOrd="3" destOrd="0" presId="urn:microsoft.com/office/officeart/2005/8/layout/chevron1"/>
    <dgm:cxn modelId="{B8C53E39-BA89-4C62-88CE-AC50B6C65554}" type="presParOf" srcId="{D68737D7-D7C5-4B73-913A-7312F6FED450}" destId="{C20393BD-0EA8-4E23-B451-26B9D31DD97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0AA4A2-FD53-4303-ACB9-4CB448BD8E2A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Une envie,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une idée,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un projet</a:t>
          </a:r>
          <a:endParaRPr lang="fr-FR" sz="1300" kern="1200" dirty="0"/>
        </a:p>
      </dsp:txBody>
      <dsp:txXfrm>
        <a:off x="1785" y="1596826"/>
        <a:ext cx="2175867" cy="870346"/>
      </dsp:txXfrm>
    </dsp:sp>
    <dsp:sp modelId="{3439E903-9C33-4F55-B86A-673147FE76E3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Accompagner</a:t>
          </a:r>
          <a:endParaRPr lang="fr-FR" sz="1300" kern="1200" dirty="0"/>
        </a:p>
      </dsp:txBody>
      <dsp:txXfrm>
        <a:off x="1960066" y="1596826"/>
        <a:ext cx="2175867" cy="870346"/>
      </dsp:txXfrm>
    </dsp:sp>
    <dsp:sp modelId="{C20393BD-0EA8-4E23-B451-26B9D31DD973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Responsabiliser et rendre autonome</a:t>
          </a:r>
          <a:endParaRPr lang="fr-FR" sz="1300" kern="1200" dirty="0"/>
        </a:p>
      </dsp:txBody>
      <dsp:txXfrm>
        <a:off x="3918346" y="1596826"/>
        <a:ext cx="2175867" cy="870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8CE1D69-8E5E-4D70-B91F-46FBC73B136D}" type="datetimeFigureOut">
              <a:rPr lang="fr-FR" smtClean="0"/>
              <a:pPr/>
              <a:t>06/09/2019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94AB949-2622-41DF-8C3D-2A504A2C31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1D69-8E5E-4D70-B91F-46FBC73B136D}" type="datetimeFigureOut">
              <a:rPr lang="fr-FR" smtClean="0"/>
              <a:pPr/>
              <a:t>06/09/2019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B949-2622-41DF-8C3D-2A504A2C31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1D69-8E5E-4D70-B91F-46FBC73B136D}" type="datetimeFigureOut">
              <a:rPr lang="fr-FR" smtClean="0"/>
              <a:pPr/>
              <a:t>06/09/2019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B949-2622-41DF-8C3D-2A504A2C31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1D69-8E5E-4D70-B91F-46FBC73B136D}" type="datetimeFigureOut">
              <a:rPr lang="fr-FR" smtClean="0"/>
              <a:pPr/>
              <a:t>06/09/2019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B949-2622-41DF-8C3D-2A504A2C31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1D69-8E5E-4D70-B91F-46FBC73B136D}" type="datetimeFigureOut">
              <a:rPr lang="fr-FR" smtClean="0"/>
              <a:pPr/>
              <a:t>06/09/2019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B949-2622-41DF-8C3D-2A504A2C31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1D69-8E5E-4D70-B91F-46FBC73B136D}" type="datetimeFigureOut">
              <a:rPr lang="fr-FR" smtClean="0"/>
              <a:pPr/>
              <a:t>06/09/2019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B949-2622-41DF-8C3D-2A504A2C31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CE1D69-8E5E-4D70-B91F-46FBC73B136D}" type="datetimeFigureOut">
              <a:rPr lang="fr-FR" smtClean="0"/>
              <a:pPr/>
              <a:t>06/09/2019</a:t>
            </a:fld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94AB949-2622-41DF-8C3D-2A504A2C314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8CE1D69-8E5E-4D70-B91F-46FBC73B136D}" type="datetimeFigureOut">
              <a:rPr lang="fr-FR" smtClean="0"/>
              <a:pPr/>
              <a:t>06/09/2019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94AB949-2622-41DF-8C3D-2A504A2C31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1D69-8E5E-4D70-B91F-46FBC73B136D}" type="datetimeFigureOut">
              <a:rPr lang="fr-FR" smtClean="0"/>
              <a:pPr/>
              <a:t>06/09/2019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B949-2622-41DF-8C3D-2A504A2C31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1D69-8E5E-4D70-B91F-46FBC73B136D}" type="datetimeFigureOut">
              <a:rPr lang="fr-FR" smtClean="0"/>
              <a:pPr/>
              <a:t>06/09/2019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B949-2622-41DF-8C3D-2A504A2C31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1D69-8E5E-4D70-B91F-46FBC73B136D}" type="datetimeFigureOut">
              <a:rPr lang="fr-FR" smtClean="0"/>
              <a:pPr/>
              <a:t>06/09/2019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B949-2622-41DF-8C3D-2A504A2C31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8CE1D69-8E5E-4D70-B91F-46FBC73B136D}" type="datetimeFigureOut">
              <a:rPr lang="fr-FR" smtClean="0"/>
              <a:pPr/>
              <a:t>06/09/2019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94AB949-2622-41DF-8C3D-2A504A2C31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BOITE A OUTIL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4581128"/>
            <a:ext cx="2400300" cy="1905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1066800"/>
          </a:xfrm>
        </p:spPr>
        <p:txBody>
          <a:bodyPr/>
          <a:lstStyle/>
          <a:p>
            <a:r>
              <a:rPr lang="fr-FR" dirty="0" smtClean="0"/>
              <a:t>La mallette Vie associative</a:t>
            </a:r>
            <a:endParaRPr lang="fr-FR" dirty="0"/>
          </a:p>
        </p:txBody>
      </p:sp>
      <p:pic>
        <p:nvPicPr>
          <p:cNvPr id="4" name="Espace réservé du contenu 3" descr="LOGO LIGUE 95 H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44208" y="692696"/>
            <a:ext cx="2306782" cy="1080655"/>
          </a:xfrm>
          <a:prstGeom prst="rect">
            <a:avLst/>
          </a:prstGeom>
        </p:spPr>
      </p:pic>
      <p:pic>
        <p:nvPicPr>
          <p:cNvPr id="6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83568" y="2996952"/>
            <a:ext cx="1368152" cy="569259"/>
          </a:xfrm>
          <a:prstGeom prst="rect">
            <a:avLst/>
          </a:prstGeom>
          <a:noFill/>
        </p:spPr>
      </p:pic>
      <p:pic>
        <p:nvPicPr>
          <p:cNvPr id="7" name="Picture 4" descr="Image associÃ©e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940152" y="4221088"/>
            <a:ext cx="1296144" cy="666705"/>
          </a:xfrm>
          <a:prstGeom prst="rect">
            <a:avLst/>
          </a:prstGeom>
          <a:noFill/>
        </p:spPr>
      </p:pic>
      <p:pic>
        <p:nvPicPr>
          <p:cNvPr id="8" name="Image 7" descr="logo-service-civiqu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3285434"/>
            <a:ext cx="1979712" cy="991918"/>
          </a:xfrm>
          <a:prstGeom prst="rect">
            <a:avLst/>
          </a:prstGeom>
        </p:spPr>
      </p:pic>
      <p:pic>
        <p:nvPicPr>
          <p:cNvPr id="9" name="Image 8" descr="logo_rnj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8024" y="2924944"/>
            <a:ext cx="1171531" cy="521331"/>
          </a:xfrm>
          <a:prstGeom prst="rect">
            <a:avLst/>
          </a:prstGeom>
        </p:spPr>
      </p:pic>
      <p:pic>
        <p:nvPicPr>
          <p:cNvPr id="10" name="Picture 2" descr="Image associÃ©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36" y="4725144"/>
            <a:ext cx="1008112" cy="573616"/>
          </a:xfrm>
          <a:prstGeom prst="rect">
            <a:avLst/>
          </a:prstGeom>
          <a:noFill/>
        </p:spPr>
      </p:pic>
      <p:pic>
        <p:nvPicPr>
          <p:cNvPr id="11" name="Picture 4" descr="Image associÃ©e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043608" y="5013176"/>
            <a:ext cx="1008112" cy="1126994"/>
          </a:xfrm>
          <a:prstGeom prst="rect">
            <a:avLst/>
          </a:prstGeom>
          <a:noFill/>
        </p:spPr>
      </p:pic>
      <p:pic>
        <p:nvPicPr>
          <p:cNvPr id="12" name="Picture 4" descr="Image associÃ©e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7452320" y="2204864"/>
            <a:ext cx="864096" cy="864096"/>
          </a:xfrm>
          <a:prstGeom prst="rect">
            <a:avLst/>
          </a:prstGeom>
          <a:noFill/>
        </p:spPr>
      </p:pic>
      <p:pic>
        <p:nvPicPr>
          <p:cNvPr id="13" name="Picture 4" descr="Image associÃ©e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827584" y="3933056"/>
            <a:ext cx="833016" cy="833016"/>
          </a:xfrm>
          <a:prstGeom prst="rect">
            <a:avLst/>
          </a:prstGeom>
          <a:noFill/>
        </p:spPr>
      </p:pic>
      <p:pic>
        <p:nvPicPr>
          <p:cNvPr id="14" name="Picture 4" descr="Image associÃ©e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2267744" y="4365104"/>
            <a:ext cx="757641" cy="1138532"/>
          </a:xfrm>
          <a:prstGeom prst="rect">
            <a:avLst/>
          </a:prstGeom>
          <a:noFill/>
        </p:spPr>
      </p:pic>
      <p:pic>
        <p:nvPicPr>
          <p:cNvPr id="16" name="Espace réservé du contenu 3" descr="LOGO LIGUE 95 HD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51920" y="3573016"/>
            <a:ext cx="1512703" cy="1512703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6372200" y="609329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infos@ligue95.com</a:t>
            </a:r>
            <a:endParaRPr lang="fr-FR" dirty="0"/>
          </a:p>
        </p:txBody>
      </p:sp>
      <p:pic>
        <p:nvPicPr>
          <p:cNvPr id="18" name="Espace réservé du contenu 3" descr="LOGO LIGUE 95 HD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339752" y="2686304"/>
            <a:ext cx="1788749" cy="11752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772400" cy="139801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ADHERER </a:t>
            </a:r>
            <a:br>
              <a:rPr lang="fr-FR" dirty="0" smtClean="0"/>
            </a:br>
            <a:r>
              <a:rPr lang="fr-FR" dirty="0" smtClean="0"/>
              <a:t>A LA LIGUE DE L’ENSEIGNEMENT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608" y="2132856"/>
            <a:ext cx="7448872" cy="44644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endParaRPr lang="fr-FR" sz="80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10000"/>
              </a:lnSpc>
            </a:pPr>
            <a:r>
              <a:rPr lang="fr-FR" sz="2000" dirty="0" smtClean="0">
                <a:solidFill>
                  <a:sysClr val="windowText" lastClr="000000"/>
                </a:solidFill>
              </a:rPr>
              <a:t>Accompagnement des dirigeants associatifs</a:t>
            </a:r>
          </a:p>
          <a:p>
            <a:pPr>
              <a:lnSpc>
                <a:spcPct val="110000"/>
              </a:lnSpc>
            </a:pPr>
            <a:endParaRPr lang="fr-FR" sz="80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10000"/>
              </a:lnSpc>
            </a:pPr>
            <a:r>
              <a:rPr lang="fr-FR" sz="2000" dirty="0" smtClean="0">
                <a:solidFill>
                  <a:sysClr val="windowText" lastClr="000000"/>
                </a:solidFill>
              </a:rPr>
              <a:t>Bénéficier de la mise à disposition d’un jeune entre 16 et 25 ans </a:t>
            </a:r>
          </a:p>
          <a:p>
            <a:pPr>
              <a:lnSpc>
                <a:spcPct val="110000"/>
              </a:lnSpc>
            </a:pPr>
            <a:r>
              <a:rPr lang="fr-FR" sz="2000" dirty="0" smtClean="0">
                <a:solidFill>
                  <a:sysClr val="windowText" lastClr="000000"/>
                </a:solidFill>
              </a:rPr>
              <a:t>en service civique</a:t>
            </a:r>
          </a:p>
          <a:p>
            <a:pPr>
              <a:lnSpc>
                <a:spcPct val="110000"/>
              </a:lnSpc>
            </a:pPr>
            <a:endParaRPr lang="fr-FR" sz="80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10000"/>
              </a:lnSpc>
            </a:pPr>
            <a:r>
              <a:rPr lang="fr-FR" sz="2000" dirty="0" smtClean="0">
                <a:solidFill>
                  <a:sysClr val="windowText" lastClr="000000"/>
                </a:solidFill>
              </a:rPr>
              <a:t>Développer une démarche éducative avec les 11-18 ans</a:t>
            </a:r>
          </a:p>
          <a:p>
            <a:pPr>
              <a:lnSpc>
                <a:spcPct val="110000"/>
              </a:lnSpc>
            </a:pPr>
            <a:endParaRPr lang="fr-FR" sz="80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10000"/>
              </a:lnSpc>
            </a:pPr>
            <a:r>
              <a:rPr lang="fr-FR" sz="2000" dirty="0" smtClean="0">
                <a:solidFill>
                  <a:sysClr val="windowText" lastClr="000000"/>
                </a:solidFill>
              </a:rPr>
              <a:t>Participer à des soirées « les gestes qui sauvent »</a:t>
            </a:r>
          </a:p>
          <a:p>
            <a:pPr>
              <a:lnSpc>
                <a:spcPct val="110000"/>
              </a:lnSpc>
            </a:pPr>
            <a:endParaRPr lang="fr-FR" sz="80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10000"/>
              </a:lnSpc>
            </a:pPr>
            <a:r>
              <a:rPr lang="fr-FR" sz="2000" dirty="0" smtClean="0">
                <a:solidFill>
                  <a:sysClr val="windowText" lastClr="000000"/>
                </a:solidFill>
              </a:rPr>
              <a:t>Adhérer à titre individuel</a:t>
            </a:r>
          </a:p>
          <a:p>
            <a:pPr>
              <a:lnSpc>
                <a:spcPct val="110000"/>
              </a:lnSpc>
            </a:pPr>
            <a:endParaRPr lang="fr-FR" sz="80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10000"/>
              </a:lnSpc>
            </a:pPr>
            <a:r>
              <a:rPr lang="fr-FR" sz="2000" dirty="0" smtClean="0">
                <a:solidFill>
                  <a:sysClr val="windowText" lastClr="000000"/>
                </a:solidFill>
              </a:rPr>
              <a:t>Mettre en place des événements sur la discrimination ou la laïcité grâce à nos outils</a:t>
            </a:r>
          </a:p>
          <a:p>
            <a:pPr>
              <a:lnSpc>
                <a:spcPct val="110000"/>
              </a:lnSpc>
            </a:pPr>
            <a:endParaRPr lang="fr-FR" sz="80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10000"/>
              </a:lnSpc>
            </a:pPr>
            <a:r>
              <a:rPr lang="fr-FR" sz="2000" dirty="0" smtClean="0">
                <a:solidFill>
                  <a:sysClr val="windowText" lastClr="000000"/>
                </a:solidFill>
              </a:rPr>
              <a:t>Venir dans notre espace collaboratif La Workerie</a:t>
            </a:r>
          </a:p>
          <a:p>
            <a:pPr>
              <a:lnSpc>
                <a:spcPct val="110000"/>
              </a:lnSpc>
            </a:pPr>
            <a:endParaRPr lang="fr-FR" sz="2000" dirty="0" smtClean="0">
              <a:solidFill>
                <a:sysClr val="windowText" lastClr="000000"/>
              </a:solidFill>
            </a:endParaRPr>
          </a:p>
          <a:p>
            <a:endParaRPr lang="fr-FR" sz="2000" dirty="0">
              <a:solidFill>
                <a:sysClr val="windowText" lastClr="000000"/>
              </a:solidFill>
            </a:endParaRPr>
          </a:p>
        </p:txBody>
      </p:sp>
      <p:pic>
        <p:nvPicPr>
          <p:cNvPr id="6" name="Picture 4" descr="Image associÃ©e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04248" y="260648"/>
            <a:ext cx="1944216" cy="909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ysClr val="windowText" lastClr="000000"/>
                </a:solidFill>
              </a:rPr>
              <a:t/>
            </a:r>
            <a:br>
              <a:rPr lang="fr-FR" dirty="0" smtClean="0">
                <a:solidFill>
                  <a:sysClr val="windowText" lastClr="000000"/>
                </a:solidFill>
              </a:rPr>
            </a:br>
            <a:r>
              <a:rPr lang="fr-FR" dirty="0" smtClean="0"/>
              <a:t>Accompagner </a:t>
            </a:r>
            <a:br>
              <a:rPr lang="fr-FR" dirty="0" smtClean="0"/>
            </a:br>
            <a:r>
              <a:rPr lang="fr-FR" dirty="0" smtClean="0"/>
              <a:t>les dirigeants associatifs</a:t>
            </a:r>
            <a:r>
              <a:rPr lang="fr-FR" dirty="0" smtClean="0">
                <a:solidFill>
                  <a:sysClr val="windowText" lastClr="000000"/>
                </a:solidFill>
              </a:rPr>
              <a:t/>
            </a:r>
            <a:br>
              <a:rPr lang="fr-FR" dirty="0" smtClean="0">
                <a:solidFill>
                  <a:sysClr val="windowText" lastClr="000000"/>
                </a:solidFill>
              </a:rPr>
            </a:br>
            <a:r>
              <a:rPr lang="fr-FR" dirty="0" smtClean="0">
                <a:solidFill>
                  <a:sysClr val="windowText" lastClr="000000"/>
                </a:solidFill>
              </a:rPr>
              <a:t/>
            </a:r>
            <a:br>
              <a:rPr lang="fr-FR" dirty="0" smtClean="0">
                <a:solidFill>
                  <a:sysClr val="windowText" lastClr="0000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564904"/>
            <a:ext cx="8424936" cy="3672408"/>
          </a:xfrm>
        </p:spPr>
        <p:txBody>
          <a:bodyPr>
            <a:normAutofit fontScale="85000" lnSpcReduction="20000"/>
          </a:bodyPr>
          <a:lstStyle/>
          <a:p>
            <a:r>
              <a:rPr lang="fr-FR" sz="2600" dirty="0" smtClean="0"/>
              <a:t>Formations </a:t>
            </a:r>
          </a:p>
          <a:p>
            <a:r>
              <a:rPr lang="fr-FR" sz="2600" dirty="0" smtClean="0"/>
              <a:t>Assurances APAC </a:t>
            </a:r>
          </a:p>
          <a:p>
            <a:r>
              <a:rPr lang="fr-FR" sz="2600" dirty="0" smtClean="0"/>
              <a:t>Assemblée générale</a:t>
            </a:r>
          </a:p>
          <a:p>
            <a:r>
              <a:rPr lang="fr-FR" sz="2600" dirty="0" smtClean="0"/>
              <a:t>Evènements</a:t>
            </a:r>
          </a:p>
          <a:p>
            <a:r>
              <a:rPr lang="fr-FR" sz="2600" dirty="0" smtClean="0"/>
              <a:t>Partage réseau compétences et expériences</a:t>
            </a:r>
          </a:p>
          <a:p>
            <a:r>
              <a:rPr lang="fr-FR" sz="2600" dirty="0" smtClean="0"/>
              <a:t>Déplacement de notre coordinatrice réseau dans votre association pour échanger sur vos besoins et vos attentes</a:t>
            </a:r>
          </a:p>
          <a:p>
            <a:r>
              <a:rPr lang="fr-FR" sz="2600" dirty="0" smtClean="0"/>
              <a:t>Création d’escape </a:t>
            </a:r>
            <a:r>
              <a:rPr lang="fr-FR" sz="2600" dirty="0" err="1" smtClean="0"/>
              <a:t>games</a:t>
            </a:r>
            <a:r>
              <a:rPr lang="fr-FR" sz="2600" dirty="0" smtClean="0"/>
              <a:t> éducatifs en réponse aux problématiques spécifiques d’une association</a:t>
            </a:r>
          </a:p>
          <a:p>
            <a:r>
              <a:rPr lang="fr-FR" sz="2600" dirty="0" smtClean="0"/>
              <a:t>Réduction sur les droits SACEM</a:t>
            </a:r>
          </a:p>
          <a:p>
            <a:r>
              <a:rPr lang="fr-FR" sz="2600" dirty="0" smtClean="0"/>
              <a:t>Logiciel </a:t>
            </a:r>
            <a:r>
              <a:rPr lang="fr-FR" sz="2600" dirty="0" err="1" smtClean="0"/>
              <a:t>Basicompta</a:t>
            </a:r>
            <a:r>
              <a:rPr lang="fr-FR" sz="1500" baseline="30000" dirty="0" smtClean="0"/>
              <a:t>®</a:t>
            </a:r>
            <a:endParaRPr lang="fr-FR" sz="2600" dirty="0" smtClean="0"/>
          </a:p>
          <a:p>
            <a:r>
              <a:rPr lang="fr-FR" sz="2600" dirty="0" smtClean="0"/>
              <a:t>Espace collaboratif La Workerie</a:t>
            </a:r>
          </a:p>
        </p:txBody>
      </p:sp>
      <p:pic>
        <p:nvPicPr>
          <p:cNvPr id="4" name="Picture 4" descr="Image associÃ©e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660232" y="764704"/>
            <a:ext cx="2088232" cy="977031"/>
          </a:xfrm>
          <a:prstGeom prst="rect">
            <a:avLst/>
          </a:prstGeom>
          <a:noFill/>
        </p:spPr>
      </p:pic>
      <p:pic>
        <p:nvPicPr>
          <p:cNvPr id="5" name="Picture 4" descr="Image associÃ©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48064" y="2420888"/>
            <a:ext cx="2088232" cy="868869"/>
          </a:xfrm>
          <a:prstGeom prst="rect">
            <a:avLst/>
          </a:prstGeom>
          <a:noFill/>
        </p:spPr>
      </p:pic>
      <p:pic>
        <p:nvPicPr>
          <p:cNvPr id="6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948264" y="5229200"/>
            <a:ext cx="1656184" cy="851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a rentrée des volontaires collectif.jpg"/>
          <p:cNvPicPr>
            <a:picLocks noChangeAspect="1"/>
          </p:cNvPicPr>
          <p:nvPr/>
        </p:nvPicPr>
        <p:blipFill>
          <a:blip r:embed="rId2" cstate="print"/>
          <a:srcRect t="34250"/>
          <a:stretch>
            <a:fillRect/>
          </a:stretch>
        </p:blipFill>
        <p:spPr>
          <a:xfrm rot="735218">
            <a:off x="5255531" y="2148247"/>
            <a:ext cx="3735540" cy="1842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445096"/>
          </a:xfrm>
        </p:spPr>
        <p:txBody>
          <a:bodyPr>
            <a:normAutofit fontScale="90000"/>
          </a:bodyPr>
          <a:lstStyle/>
          <a:p>
            <a:r>
              <a:rPr lang="fr-FR" sz="2700" dirty="0" smtClean="0">
                <a:solidFill>
                  <a:sysClr val="windowText" lastClr="000000"/>
                </a:solidFill>
              </a:rPr>
              <a:t/>
            </a:r>
            <a:br>
              <a:rPr lang="fr-FR" sz="2700" dirty="0" smtClean="0">
                <a:solidFill>
                  <a:sysClr val="windowText" lastClr="000000"/>
                </a:solidFill>
              </a:rPr>
            </a:br>
            <a:r>
              <a:rPr lang="fr-FR" sz="3100" dirty="0" smtClean="0"/>
              <a:t>Bénéficier de la mise à disposition</a:t>
            </a:r>
            <a:br>
              <a:rPr lang="fr-FR" sz="3100" dirty="0" smtClean="0"/>
            </a:br>
            <a:r>
              <a:rPr lang="fr-FR" sz="3100" dirty="0" smtClean="0"/>
              <a:t>d’un jeune entre 16 et 25 ans </a:t>
            </a:r>
            <a:br>
              <a:rPr lang="fr-FR" sz="3100" dirty="0" smtClean="0"/>
            </a:br>
            <a:r>
              <a:rPr lang="fr-FR" sz="3100" dirty="0" smtClean="0"/>
              <a:t>en service civique</a:t>
            </a:r>
            <a:br>
              <a:rPr lang="fr-FR" sz="3100" dirty="0" smtClean="0"/>
            </a:br>
            <a:endParaRPr lang="fr-FR" sz="31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336156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107.58 euros par mois</a:t>
            </a:r>
          </a:p>
          <a:p>
            <a:r>
              <a:rPr lang="fr-FR" sz="2400" dirty="0" smtClean="0"/>
              <a:t>De 24h à 28h par semaine</a:t>
            </a:r>
          </a:p>
          <a:p>
            <a:r>
              <a:rPr lang="fr-FR" sz="2400" dirty="0" smtClean="0"/>
              <a:t>De 6 à 10 mois</a:t>
            </a:r>
          </a:p>
          <a:p>
            <a:r>
              <a:rPr lang="fr-FR" sz="2400" dirty="0" smtClean="0"/>
              <a:t>Une mission d’intérêt général</a:t>
            </a:r>
          </a:p>
          <a:p>
            <a:r>
              <a:rPr lang="fr-FR" sz="2400" dirty="0" smtClean="0"/>
              <a:t>Accompagnement par le référent de la fédération</a:t>
            </a:r>
          </a:p>
          <a:p>
            <a:r>
              <a:rPr lang="fr-FR" sz="2400" dirty="0" smtClean="0"/>
              <a:t>Formations gratuites pour le volontaire et les tuteurs</a:t>
            </a:r>
            <a:endParaRPr lang="fr-FR" sz="2400" dirty="0"/>
          </a:p>
        </p:txBody>
      </p:sp>
      <p:pic>
        <p:nvPicPr>
          <p:cNvPr id="4" name="Image 3" descr="logo-service-civiq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5649608"/>
            <a:ext cx="2411760" cy="1208392"/>
          </a:xfrm>
          <a:prstGeom prst="rect">
            <a:avLst/>
          </a:prstGeom>
        </p:spPr>
      </p:pic>
      <p:pic>
        <p:nvPicPr>
          <p:cNvPr id="7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660232" y="764704"/>
            <a:ext cx="2088232" cy="977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17848"/>
          </a:xfrm>
        </p:spPr>
        <p:txBody>
          <a:bodyPr>
            <a:normAutofit fontScale="90000"/>
          </a:bodyPr>
          <a:lstStyle/>
          <a:p>
            <a:r>
              <a:rPr lang="fr-FR" sz="2700" dirty="0" smtClean="0">
                <a:solidFill>
                  <a:sysClr val="windowText" lastClr="000000"/>
                </a:solidFill>
              </a:rPr>
              <a:t/>
            </a:r>
            <a:br>
              <a:rPr lang="fr-FR" sz="2700" dirty="0" smtClean="0">
                <a:solidFill>
                  <a:sysClr val="windowText" lastClr="000000"/>
                </a:solidFill>
              </a:rPr>
            </a:br>
            <a:r>
              <a:rPr lang="fr-FR" sz="2700" dirty="0" smtClean="0">
                <a:solidFill>
                  <a:sysClr val="windowText" lastClr="000000"/>
                </a:solidFill>
              </a:rPr>
              <a:t/>
            </a:r>
            <a:br>
              <a:rPr lang="fr-FR" sz="2700" dirty="0" smtClean="0">
                <a:solidFill>
                  <a:sysClr val="windowText" lastClr="000000"/>
                </a:solidFill>
              </a:rPr>
            </a:br>
            <a:r>
              <a:rPr lang="fr-FR" sz="3100" dirty="0" smtClean="0"/>
              <a:t>Développer une démarche éducative</a:t>
            </a:r>
            <a:br>
              <a:rPr lang="fr-FR" sz="3100" dirty="0" smtClean="0"/>
            </a:br>
            <a:r>
              <a:rPr lang="fr-FR" sz="3100" dirty="0" smtClean="0"/>
              <a:t>avec les 11-18 ans</a:t>
            </a:r>
            <a:r>
              <a:rPr lang="fr-FR" dirty="0" smtClean="0">
                <a:solidFill>
                  <a:sysClr val="windowText" lastClr="000000"/>
                </a:solidFill>
              </a:rPr>
              <a:t/>
            </a:r>
            <a:br>
              <a:rPr lang="fr-FR" dirty="0" smtClean="0">
                <a:solidFill>
                  <a:sysClr val="windowText" lastClr="0000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181096"/>
          </a:xfrm>
        </p:spPr>
        <p:txBody>
          <a:bodyPr/>
          <a:lstStyle/>
          <a:p>
            <a:r>
              <a:rPr lang="fr-FR" dirty="0" smtClean="0"/>
              <a:t>Créer des juniors associations </a:t>
            </a:r>
          </a:p>
          <a:p>
            <a:pPr algn="ctr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Un levier d’insertion sociale, professionnelle et citoyenne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/>
          </a:p>
        </p:txBody>
      </p:sp>
      <p:graphicFrame>
        <p:nvGraphicFramePr>
          <p:cNvPr id="4" name="Diagramme 3"/>
          <p:cNvGraphicFramePr/>
          <p:nvPr/>
        </p:nvGraphicFramePr>
        <p:xfrm>
          <a:off x="1403648" y="11967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683568" y="3933056"/>
            <a:ext cx="3816424" cy="2520280"/>
          </a:xfrm>
          <a:prstGeom prst="rect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 dirty="0" smtClean="0"/>
          </a:p>
          <a:p>
            <a:r>
              <a:rPr lang="fr-FR" sz="1600" b="1" dirty="0" smtClean="0"/>
              <a:t>Minimum 2 jeunes</a:t>
            </a:r>
          </a:p>
          <a:p>
            <a:endParaRPr lang="fr-FR" sz="1600" b="1" dirty="0" smtClean="0"/>
          </a:p>
          <a:p>
            <a:r>
              <a:rPr lang="fr-FR" sz="1600" dirty="0" smtClean="0"/>
              <a:t>15 euros l’année pour l’assurance</a:t>
            </a:r>
          </a:p>
          <a:p>
            <a:endParaRPr lang="fr-FR" sz="1600" dirty="0" smtClean="0"/>
          </a:p>
          <a:p>
            <a:r>
              <a:rPr lang="fr-FR" sz="1600" dirty="0" smtClean="0"/>
              <a:t>Ouverture d’un compte bancaire si besoin</a:t>
            </a:r>
          </a:p>
          <a:p>
            <a:endParaRPr lang="fr-FR" sz="1600" dirty="0" smtClean="0"/>
          </a:p>
          <a:p>
            <a:r>
              <a:rPr lang="fr-FR" sz="1600" dirty="0" smtClean="0"/>
              <a:t>Rencontre avec d’autres jeunes</a:t>
            </a:r>
          </a:p>
          <a:p>
            <a:endParaRPr lang="fr-FR" sz="1600" dirty="0" smtClean="0"/>
          </a:p>
          <a:p>
            <a:r>
              <a:rPr lang="fr-FR" sz="1600" dirty="0" smtClean="0"/>
              <a:t>Valorisation des projets</a:t>
            </a:r>
          </a:p>
          <a:p>
            <a:pPr algn="ctr"/>
            <a:endParaRPr lang="fr-FR" dirty="0"/>
          </a:p>
        </p:txBody>
      </p:sp>
      <p:pic>
        <p:nvPicPr>
          <p:cNvPr id="8" name="Image 7" descr="IMG_459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3717032"/>
            <a:ext cx="4031940" cy="268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 descr="logo_rnj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12360" y="6165304"/>
            <a:ext cx="1171531" cy="521331"/>
          </a:xfrm>
          <a:prstGeom prst="rect">
            <a:avLst/>
          </a:prstGeom>
        </p:spPr>
      </p:pic>
      <p:pic>
        <p:nvPicPr>
          <p:cNvPr id="9" name="Picture 4" descr="Image associÃ©e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660232" y="764704"/>
            <a:ext cx="2088232" cy="977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ysClr val="windowText" lastClr="000000"/>
                </a:solidFill>
              </a:rPr>
              <a:t/>
            </a:r>
            <a:br>
              <a:rPr lang="fr-FR" sz="3600" dirty="0" smtClean="0">
                <a:solidFill>
                  <a:sysClr val="windowText" lastClr="000000"/>
                </a:solidFill>
              </a:rPr>
            </a:br>
            <a:r>
              <a:rPr lang="fr-FR" sz="3600" dirty="0" smtClean="0"/>
              <a:t>Participer à des soirées </a:t>
            </a:r>
            <a:br>
              <a:rPr lang="fr-FR" sz="3600" dirty="0" smtClean="0"/>
            </a:br>
            <a:r>
              <a:rPr lang="fr-FR" sz="3600" dirty="0" smtClean="0"/>
              <a:t>ou après-midi « les gestes qui sauvent</a:t>
            </a:r>
            <a:r>
              <a:rPr lang="fr-FR" sz="3600" dirty="0" smtClean="0">
                <a:solidFill>
                  <a:sysClr val="windowText" lastClr="000000"/>
                </a:solidFill>
              </a:rPr>
              <a:t> »</a:t>
            </a:r>
            <a:r>
              <a:rPr lang="fr-FR" dirty="0" smtClean="0">
                <a:solidFill>
                  <a:sysClr val="windowText" lastClr="000000"/>
                </a:solidFill>
              </a:rPr>
              <a:t/>
            </a:r>
            <a:br>
              <a:rPr lang="fr-FR" dirty="0" smtClean="0">
                <a:solidFill>
                  <a:sysClr val="windowText" lastClr="0000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464496"/>
          </a:xfrm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fr-FR" dirty="0" smtClean="0"/>
              <a:t>Pour vos adhérents, pour vos bénévoles :</a:t>
            </a:r>
          </a:p>
          <a:p>
            <a:r>
              <a:rPr lang="fr-FR" sz="2400" dirty="0" smtClean="0"/>
              <a:t>Se </a:t>
            </a:r>
            <a:r>
              <a:rPr lang="fr-FR" sz="2400" dirty="0"/>
              <a:t>protéger, protéger la victime et les témoins,</a:t>
            </a:r>
          </a:p>
          <a:p>
            <a:r>
              <a:rPr lang="fr-FR" sz="2400" dirty="0" smtClean="0"/>
              <a:t>Alerter </a:t>
            </a:r>
            <a:r>
              <a:rPr lang="fr-FR" sz="2400" dirty="0"/>
              <a:t>les secours d’urgence adaptés,</a:t>
            </a:r>
          </a:p>
          <a:p>
            <a:r>
              <a:rPr lang="fr-FR" sz="2400" dirty="0" smtClean="0"/>
              <a:t>Empêcher </a:t>
            </a:r>
            <a:r>
              <a:rPr lang="fr-FR" sz="2400" dirty="0"/>
              <a:t>l’aggravation de l’état de la </a:t>
            </a:r>
            <a:r>
              <a:rPr lang="fr-FR" sz="2400" dirty="0" smtClean="0"/>
              <a:t>victime</a:t>
            </a:r>
          </a:p>
          <a:p>
            <a:pPr>
              <a:buNone/>
            </a:pPr>
            <a:r>
              <a:rPr lang="fr-FR" sz="2400" dirty="0" smtClean="0"/>
              <a:t>	et </a:t>
            </a:r>
            <a:r>
              <a:rPr lang="fr-FR" sz="2400" dirty="0"/>
              <a:t>préserver son intégrité physique en attendant </a:t>
            </a:r>
            <a:r>
              <a:rPr lang="fr-FR" sz="2400" dirty="0" smtClean="0"/>
              <a:t>l’arrivée des </a:t>
            </a:r>
            <a:r>
              <a:rPr lang="fr-FR" sz="2400" dirty="0"/>
              <a:t>secours.</a:t>
            </a:r>
          </a:p>
        </p:txBody>
      </p:sp>
      <p:sp>
        <p:nvSpPr>
          <p:cNvPr id="4" name="Ellipse 3"/>
          <p:cNvSpPr/>
          <p:nvPr/>
        </p:nvSpPr>
        <p:spPr>
          <a:xfrm>
            <a:off x="6948264" y="4941168"/>
            <a:ext cx="1692696" cy="136815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2 heures</a:t>
            </a:r>
          </a:p>
          <a:p>
            <a:pPr algn="ctr"/>
            <a:endParaRPr lang="fr-FR" sz="1200" b="1" dirty="0" smtClean="0"/>
          </a:p>
          <a:p>
            <a:pPr algn="ctr"/>
            <a:r>
              <a:rPr lang="fr-FR" b="1" dirty="0" smtClean="0"/>
              <a:t>+ de 10 ans</a:t>
            </a:r>
            <a:endParaRPr lang="fr-FR" b="1" dirty="0"/>
          </a:p>
        </p:txBody>
      </p:sp>
      <p:pic>
        <p:nvPicPr>
          <p:cNvPr id="1026" name="Picture 2" descr="Image associÃ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033236"/>
            <a:ext cx="2664296" cy="1515985"/>
          </a:xfrm>
          <a:prstGeom prst="rect">
            <a:avLst/>
          </a:prstGeom>
          <a:noFill/>
        </p:spPr>
      </p:pic>
      <p:pic>
        <p:nvPicPr>
          <p:cNvPr id="1028" name="Picture 4" descr="Image associÃ©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013176"/>
            <a:ext cx="1656184" cy="1656184"/>
          </a:xfrm>
          <a:prstGeom prst="rect">
            <a:avLst/>
          </a:prstGeom>
          <a:noFill/>
        </p:spPr>
      </p:pic>
      <p:pic>
        <p:nvPicPr>
          <p:cNvPr id="7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660232" y="548680"/>
            <a:ext cx="2088232" cy="977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1066800"/>
          </a:xfrm>
        </p:spPr>
        <p:txBody>
          <a:bodyPr/>
          <a:lstStyle/>
          <a:p>
            <a:r>
              <a:rPr lang="fr-FR" dirty="0" smtClean="0"/>
              <a:t>L’adhésion à titre individuel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2420888"/>
            <a:ext cx="8229600" cy="3816424"/>
          </a:xfrm>
        </p:spPr>
        <p:txBody>
          <a:bodyPr>
            <a:normAutofit fontScale="62500" lnSpcReduction="20000"/>
          </a:bodyPr>
          <a:lstStyle/>
          <a:p>
            <a:pPr lvl="0"/>
            <a:endParaRPr lang="fr-FR" sz="2200" dirty="0" smtClean="0"/>
          </a:p>
          <a:p>
            <a:r>
              <a:rPr lang="fr-FR" sz="3200" spc="16" dirty="0" smtClean="0">
                <a:solidFill>
                  <a:srgbClr val="231F20"/>
                </a:solidFill>
                <a:latin typeface="+mj-lt"/>
                <a:cs typeface="Arial"/>
              </a:rPr>
              <a:t>Participer aux grands événements de la Ligue de l’enseignement : le Salon de l’éducation, les Rencontres nationales de l’éducation, les Rencontres citoyennes…</a:t>
            </a:r>
          </a:p>
          <a:p>
            <a:r>
              <a:rPr lang="fr-FR" sz="3200" spc="16" dirty="0" smtClean="0">
                <a:solidFill>
                  <a:srgbClr val="231F20"/>
                </a:solidFill>
                <a:latin typeface="Arial"/>
                <a:cs typeface="Arial"/>
              </a:rPr>
              <a:t>Participer aux réflexions, aux décisions et aux actions de la Ligue notamment dans les fédérations départementales</a:t>
            </a:r>
          </a:p>
          <a:p>
            <a:r>
              <a:rPr lang="fr-FR" sz="3200" spc="16" dirty="0" smtClean="0">
                <a:solidFill>
                  <a:srgbClr val="231F20"/>
                </a:solidFill>
                <a:latin typeface="Arial"/>
                <a:cs typeface="Arial"/>
              </a:rPr>
              <a:t>Partager des informations, des temps de débats et de formations sur les grands enjeux de société.</a:t>
            </a:r>
            <a:endParaRPr lang="fr-FR" sz="3200" spc="16" dirty="0" smtClean="0">
              <a:solidFill>
                <a:srgbClr val="231F20"/>
              </a:solidFill>
              <a:latin typeface="+mj-lt"/>
              <a:cs typeface="Arial"/>
            </a:endParaRPr>
          </a:p>
          <a:p>
            <a:pPr lvl="2"/>
            <a:endParaRPr lang="fr-FR" sz="29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lvl="2"/>
            <a:r>
              <a:rPr lang="fr-FR" sz="29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Adhésion valable du 01/09/N au 31/08/N+1</a:t>
            </a:r>
          </a:p>
          <a:p>
            <a:pPr lvl="2"/>
            <a:r>
              <a:rPr lang="fr-FR" sz="29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Montant de la cotisation individuelle annuelle : 15 €</a:t>
            </a:r>
          </a:p>
          <a:p>
            <a:pPr lvl="2"/>
            <a:r>
              <a:rPr lang="fr-FR" sz="29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Il est possible d’instruire un bulletin d’adhésion individuelle directement sur le site </a:t>
            </a:r>
            <a:r>
              <a:rPr lang="fr-FR" sz="2900" u="sng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www.rejoigneznous.org</a:t>
            </a:r>
            <a:r>
              <a:rPr lang="fr-FR" sz="29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, et de régler sa cotisation par carte bancaire</a:t>
            </a:r>
          </a:p>
          <a:p>
            <a:endParaRPr lang="fr-FR" dirty="0"/>
          </a:p>
        </p:txBody>
      </p:sp>
      <p:pic>
        <p:nvPicPr>
          <p:cNvPr id="4" name="Picture 4" descr="Image associÃ©e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660232" y="548680"/>
            <a:ext cx="2088232" cy="977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Mise en place d’événements sur la discrimination ou la laïcité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3140968"/>
            <a:ext cx="8229600" cy="1584176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Kit pédagogique Save The City</a:t>
            </a:r>
          </a:p>
          <a:p>
            <a:r>
              <a:rPr lang="fr-FR" dirty="0" smtClean="0"/>
              <a:t>Jeu de cartes pédagogique Laïcité 3D</a:t>
            </a:r>
          </a:p>
          <a:p>
            <a:r>
              <a:rPr lang="fr-FR" dirty="0" smtClean="0"/>
              <a:t>Escape Game pédagogique </a:t>
            </a:r>
            <a:r>
              <a:rPr lang="fr-FR" dirty="0" smtClean="0"/>
              <a:t>- </a:t>
            </a:r>
            <a:r>
              <a:rPr lang="fr-FR" dirty="0" smtClean="0"/>
              <a:t>La charte de la liberté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Picture 4" descr="Image associÃ©e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08104" y="4725144"/>
            <a:ext cx="1275563" cy="1916832"/>
          </a:xfrm>
          <a:prstGeom prst="rect">
            <a:avLst/>
          </a:prstGeom>
          <a:noFill/>
        </p:spPr>
      </p:pic>
      <p:pic>
        <p:nvPicPr>
          <p:cNvPr id="5" name="Picture 4" descr="Image associÃ©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660232" y="692696"/>
            <a:ext cx="2088232" cy="977031"/>
          </a:xfrm>
          <a:prstGeom prst="rect">
            <a:avLst/>
          </a:prstGeom>
          <a:noFill/>
        </p:spPr>
      </p:pic>
      <p:pic>
        <p:nvPicPr>
          <p:cNvPr id="6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380312" y="2564904"/>
            <a:ext cx="1265064" cy="1265064"/>
          </a:xfrm>
          <a:prstGeom prst="rect">
            <a:avLst/>
          </a:prstGeom>
          <a:noFill/>
        </p:spPr>
      </p:pic>
      <p:pic>
        <p:nvPicPr>
          <p:cNvPr id="7" name="Picture 4" descr="Image associÃ©e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835696" y="4869160"/>
            <a:ext cx="1462947" cy="16354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Workerie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espace de travail partagé au sein de nos locaux au 4 rue Berthelot à Pontoise</a:t>
            </a:r>
          </a:p>
          <a:p>
            <a:endParaRPr lang="fr-FR" dirty="0" smtClean="0"/>
          </a:p>
          <a:p>
            <a:r>
              <a:rPr lang="fr-FR" dirty="0" smtClean="0"/>
              <a:t>Site internet : </a:t>
            </a:r>
            <a:r>
              <a:rPr lang="fr-FR" u="sng" dirty="0" smtClean="0"/>
              <a:t>www.laworkerie.fr</a:t>
            </a:r>
          </a:p>
          <a:p>
            <a:endParaRPr lang="fr-FR" dirty="0" smtClean="0"/>
          </a:p>
          <a:p>
            <a:r>
              <a:rPr lang="fr-FR" dirty="0" smtClean="0"/>
              <a:t>Espace de travail collaboratif, bureau fixe, salle de réunion, parking gratuit, espace détente, café et thé à volonté, rangement individuel, ateliers et formations.</a:t>
            </a:r>
          </a:p>
          <a:p>
            <a:endParaRPr lang="fr-FR" dirty="0"/>
          </a:p>
        </p:txBody>
      </p:sp>
      <p:pic>
        <p:nvPicPr>
          <p:cNvPr id="4" name="Picture 4" descr="Image associÃ©e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660232" y="548680"/>
            <a:ext cx="2088232" cy="977031"/>
          </a:xfrm>
          <a:prstGeom prst="rect">
            <a:avLst/>
          </a:prstGeom>
          <a:noFill/>
        </p:spPr>
      </p:pic>
      <p:pic>
        <p:nvPicPr>
          <p:cNvPr id="5" name="Picture 4" descr="Image associÃ©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07904" y="620688"/>
            <a:ext cx="1368152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</TotalTime>
  <Words>390</Words>
  <Application>Microsoft Office PowerPoint</Application>
  <PresentationFormat>Affichage à l'écran (4:3)</PresentationFormat>
  <Paragraphs>84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Urbain</vt:lpstr>
      <vt:lpstr>La mallette Vie associative</vt:lpstr>
      <vt:lpstr>ADHERER  A LA LIGUE DE L’ENSEIGNEMENT</vt:lpstr>
      <vt:lpstr> Accompagner  les dirigeants associatifs  </vt:lpstr>
      <vt:lpstr> Bénéficier de la mise à disposition d’un jeune entre 16 et 25 ans  en service civique </vt:lpstr>
      <vt:lpstr>  Développer une démarche éducative avec les 11-18 ans </vt:lpstr>
      <vt:lpstr> Participer à des soirées  ou après-midi « les gestes qui sauvent » </vt:lpstr>
      <vt:lpstr>L’adhésion à titre individuel</vt:lpstr>
      <vt:lpstr>Mise en place d’événements sur la discrimination ou la laïcité</vt:lpstr>
      <vt:lpstr>La Workerie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ADHERER  A LA LIGUE DE L’ENSEIGNEMENT</dc:title>
  <dc:creator>A.SaidAhmed</dc:creator>
  <cp:lastModifiedBy>V.Gandy</cp:lastModifiedBy>
  <cp:revision>49</cp:revision>
  <dcterms:created xsi:type="dcterms:W3CDTF">2019-08-27T07:45:11Z</dcterms:created>
  <dcterms:modified xsi:type="dcterms:W3CDTF">2019-09-06T09:13:46Z</dcterms:modified>
</cp:coreProperties>
</file>